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9"/>
  </p:notesMasterIdLst>
  <p:sldIdLst>
    <p:sldId id="256" r:id="rId3"/>
    <p:sldId id="264" r:id="rId4"/>
    <p:sldId id="265" r:id="rId5"/>
    <p:sldId id="266" r:id="rId6"/>
    <p:sldId id="277" r:id="rId7"/>
    <p:sldId id="267" r:id="rId8"/>
    <p:sldId id="268" r:id="rId9"/>
    <p:sldId id="262" r:id="rId10"/>
    <p:sldId id="263" r:id="rId11"/>
    <p:sldId id="276" r:id="rId12"/>
    <p:sldId id="269" r:id="rId13"/>
    <p:sldId id="270" r:id="rId14"/>
    <p:sldId id="271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4"/>
    <p:restoredTop sz="76252"/>
  </p:normalViewPr>
  <p:slideViewPr>
    <p:cSldViewPr snapToGrid="0" snapToObjects="1">
      <p:cViewPr varScale="1">
        <p:scale>
          <a:sx n="85" d="100"/>
          <a:sy n="85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1D7D-3E44-8B44-B342-5685F6C109E4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DCF83-CC73-E24F-ABFE-0DF9D5988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6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Dreadds</a:t>
            </a:r>
            <a:r>
              <a:rPr lang="en-US" dirty="0"/>
              <a:t> will explain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DCF83-CC73-E24F-ABFE-0DF9D59883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2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 the contusion and then start recording after</a:t>
            </a:r>
          </a:p>
          <a:p>
            <a:endParaRPr lang="en-US" dirty="0"/>
          </a:p>
          <a:p>
            <a:r>
              <a:rPr lang="en-US" dirty="0"/>
              <a:t>We use week 7 to study the effects of stopping the activation of the DREADDs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DCF83-CC73-E24F-ABFE-0DF9D59883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5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 6 stage of the recovery which is where they begin to plateau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DCF83-CC73-E24F-ABFE-0DF9D59883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59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to find red dot that does not 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DCF83-CC73-E24F-ABFE-0DF9D59883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DCF83-CC73-E24F-ABFE-0DF9D59883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Significance instead of </a:t>
            </a:r>
            <a:r>
              <a:rPr lang="en-US" dirty="0" err="1"/>
              <a:t>pval</a:t>
            </a:r>
            <a:r>
              <a:rPr lang="en-US" dirty="0"/>
              <a:t>, add more subjects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DCF83-CC73-E24F-ABFE-0DF9D59883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28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Suggests that it doesn’t do anything because of a small population number, will be adding more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DCF83-CC73-E24F-ABFE-0DF9D59883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15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2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1118-961A-0C42-BA28-35A036D3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2AD2A-B653-604E-B56B-73658EDDA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37B7C-5695-2D4A-98EB-1E8EDF82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3C491-244B-DE42-B5AC-E0C74351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6EEBC-453E-1A43-B1F6-371EC86E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08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05D6-E78D-2D4F-93BF-BB2137B0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7706-47F0-C549-89F4-10A99AF64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7F784-5E2D-BD43-AF86-C8BFB1B0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80A1F-177D-5A4D-8EA4-DABB2691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E6E33-C7EA-4346-A25F-24CE2374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7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1527-3D7D-2D42-BD97-494C9A7A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C1FB0-A4E9-144B-A412-D4DC1BE1C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81C7B-79CF-3746-B754-D481E3A4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8E390-FC95-5A40-BB99-9AD97B5D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0FAA2-CE3C-AC4A-AA0A-FD60E6E9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90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955F-2EA2-7844-89BE-2BF98A5E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670F1-B6F1-7048-B6B0-31FE927C9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FE941-8EA4-1E4D-B9A2-234C08830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A56DB-6A94-3443-A62A-A78E7C553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B695A-DB5F-AF42-A18F-F0C22FA1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FF8E4-3543-5240-9817-3BDDA040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2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57C1-9E7E-3B4C-91A6-CE9A645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576F7-EAFB-9E45-A34D-0C4348490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36101-E744-9141-AE1E-85CC8F497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5292-9556-B940-99CB-DA412B111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E1FC0-56B9-E94C-976C-3799B65D5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0FFA8-FA93-9D40-A020-FAD7DAE29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E986F-E21C-634F-9657-BDFAC220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F856A2-A174-214E-B3AF-34CEDF63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89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9FB5-B738-E541-AEDF-E8B88403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9A220-4274-5547-B07D-F69C83F3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62503-AAB0-B047-B248-C6ABBF19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8F606-9864-8645-94B8-EB4AD8DF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26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770DD6-2F8A-FD4B-A0F4-A002618F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4CF9D-1A03-274B-B03E-09D71DF6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AC091-6C23-814B-85BD-E49FC7EC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62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EF62-C3C5-CA4F-9543-7DBEC9B12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B4D6-6C62-5E4E-B73D-F9E90748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ED519-9F9F-4940-9E39-A99DDF4D0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63D12-87D4-5143-9F64-11182A6A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DAF6D-13F3-F24F-9220-F14D8C015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FC8F5-866D-1646-A981-B7D4805E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1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21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AFEF-B4E5-1D46-9FEA-5376DFF9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13491-2B64-7A40-A9DC-CF4233D12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B6AB1-2BA7-4E47-AA14-4BFE7503D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A8AB4-4331-324F-8BE3-F81BA219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06872-C8A6-C046-B211-53B8BE3E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EDF81-44B3-6F48-A314-2D497076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60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0F90-CE42-0749-B6B0-DD5EF241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917EC-BC02-DB44-A45A-E7B5C6AC1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2E644-4FBE-6743-8887-E69B98487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97BB0-D440-F649-AB79-939132FAD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D8CA4-7806-CF49-B7E1-BA472D54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5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373538-638F-AE46-9232-D68F2B9C6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88CAAA-FF73-5540-936E-E01DB8D54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1209F-433C-654D-8DC4-16E5076A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FAC12-02D7-EB49-BF21-48D74ADA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105A-C7AE-9B4A-9F66-E40A6D41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1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3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8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6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7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0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C7533C-834A-EC41-9BF6-18BC461B6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E9F14-3061-4B47-9263-AA6ED7232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4DDE4-6E80-FD4E-B03A-EC07C9BC2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D1ABF-4746-F04C-B855-5ECF5319C8F3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2C230-41CA-2B41-B7E5-0C272CFBB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81FDA-1794-724D-81B7-BB263BE8A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C0282-7C1F-C342-AEE1-E6A83D37E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7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74A6-C36C-9E4A-B071-5A5DBA074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Spinal cord injury (SCI) analysis using a Python class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06A50-B7BA-D24E-9AE3-1F9E04F454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Gavin Koma, PhD Student</a:t>
            </a:r>
          </a:p>
          <a:p>
            <a:r>
              <a:rPr lang="en-US" dirty="0"/>
              <a:t>Advisor: Dr. Andrew Spence</a:t>
            </a:r>
          </a:p>
          <a:p>
            <a:endParaRPr lang="en-US" dirty="0"/>
          </a:p>
          <a:p>
            <a:r>
              <a:rPr lang="en-US" dirty="0"/>
              <a:t>Biological Models in Python, Dr. Jody Hey</a:t>
            </a:r>
          </a:p>
        </p:txBody>
      </p:sp>
    </p:spTree>
    <p:extLst>
      <p:ext uri="{BB962C8B-B14F-4D97-AF65-F5344CB8AC3E}">
        <p14:creationId xmlns:p14="http://schemas.microsoft.com/office/powerpoint/2010/main" val="204837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C20A-1FC6-8D47-9911-6A2DDF8A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Proposal: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E161-816F-704F-90CD-DAA143AEE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class that loads and analyzes the certain factors from the most recent contusion study</a:t>
            </a:r>
          </a:p>
          <a:p>
            <a:r>
              <a:rPr lang="en-US" dirty="0"/>
              <a:t>Perform a two-way repeated measures ANOVA on the control and experimental groups’ </a:t>
            </a:r>
            <a:r>
              <a:rPr lang="en-US" dirty="0" err="1"/>
              <a:t>asis</a:t>
            </a:r>
            <a:r>
              <a:rPr lang="en-US" dirty="0"/>
              <a:t> height of weeks 6, 7, and 8</a:t>
            </a:r>
          </a:p>
          <a:p>
            <a:r>
              <a:rPr lang="en-US" dirty="0"/>
              <a:t>Perform two separate t-tests that study the angle of the ankle and the step duration of the rats during week 6 </a:t>
            </a:r>
          </a:p>
          <a:p>
            <a:r>
              <a:rPr lang="en-US" dirty="0"/>
              <a:t>Output three graphs total:</a:t>
            </a:r>
          </a:p>
          <a:p>
            <a:pPr lvl="1"/>
            <a:r>
              <a:rPr lang="en-US" dirty="0"/>
              <a:t>1. ANOVA graph</a:t>
            </a:r>
          </a:p>
          <a:p>
            <a:pPr lvl="1"/>
            <a:r>
              <a:rPr lang="en-US" dirty="0"/>
              <a:t>2. Ankle angle t-test graph</a:t>
            </a:r>
          </a:p>
          <a:p>
            <a:pPr lvl="1"/>
            <a:r>
              <a:rPr lang="en-US" dirty="0"/>
              <a:t>3. Step duration t-test graph</a:t>
            </a:r>
          </a:p>
        </p:txBody>
      </p:sp>
    </p:spTree>
    <p:extLst>
      <p:ext uri="{BB962C8B-B14F-4D97-AF65-F5344CB8AC3E}">
        <p14:creationId xmlns:p14="http://schemas.microsoft.com/office/powerpoint/2010/main" val="125906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659E-1956-2D4C-A28E-2CE423B9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Repeated Measures ANOVA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C0E0803-C94E-BA46-BEBD-AB107E655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564" y="1517711"/>
            <a:ext cx="6032420" cy="45243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2D4FF-7E49-DD4F-9E14-A147EA6A55F2}"/>
              </a:ext>
            </a:extLst>
          </p:cNvPr>
          <p:cNvSpPr txBox="1"/>
          <p:nvPr/>
        </p:nvSpPr>
        <p:spPr>
          <a:xfrm>
            <a:off x="6497782" y="1690687"/>
            <a:ext cx="48560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Control group was expected to stay stagnant during all three recovery weeks showing little to no improvement post-surgery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Experimental group was expected to show a large drop in mobility in week 7 but a spike to the same level of mobility after week 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While we properly expected the control group’s recovery map, we see there is no improvement in week 8 for the experimental mice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Experimental group p-</a:t>
            </a:r>
            <a:r>
              <a:rPr lang="en-US" dirty="0" err="1"/>
              <a:t>val</a:t>
            </a:r>
            <a:r>
              <a:rPr lang="en-US" dirty="0"/>
              <a:t>: 0.5579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group p-</a:t>
            </a:r>
            <a:r>
              <a:rPr lang="en-US" dirty="0" err="1"/>
              <a:t>val</a:t>
            </a:r>
            <a:r>
              <a:rPr lang="en-US" dirty="0"/>
              <a:t>: 0.9899</a:t>
            </a:r>
          </a:p>
        </p:txBody>
      </p:sp>
    </p:spTree>
    <p:extLst>
      <p:ext uri="{BB962C8B-B14F-4D97-AF65-F5344CB8AC3E}">
        <p14:creationId xmlns:p14="http://schemas.microsoft.com/office/powerpoint/2010/main" val="376178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865D7-4DEF-964B-AA54-589856D8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Ankle angle t-test: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99F320B-81F8-5340-BD5B-EF755FED9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4477" y="1385454"/>
            <a:ext cx="6190289" cy="464271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C58744-4685-8D4F-8E23-4EE247AF1705}"/>
              </a:ext>
            </a:extLst>
          </p:cNvPr>
          <p:cNvSpPr txBox="1"/>
          <p:nvPr/>
        </p:nvSpPr>
        <p:spPr>
          <a:xfrm>
            <a:off x="838200" y="1690688"/>
            <a:ext cx="4814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test will compare the angle of the ankle during gait at the rat’s most comfortable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angle between the toes and the knee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expect the rats that have DREADDs infused to have more mobility than the control rats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p-</a:t>
            </a:r>
            <a:r>
              <a:rPr lang="en-US" dirty="0" err="1"/>
              <a:t>val</a:t>
            </a:r>
            <a:r>
              <a:rPr lang="en-US" dirty="0"/>
              <a:t>: 0.5365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Ankle angle measurements during the midstance, terminal stance, and... |  Download Scientific Diagram">
            <a:extLst>
              <a:ext uri="{FF2B5EF4-FFF2-40B4-BE49-F238E27FC236}">
                <a16:creationId xmlns:a16="http://schemas.microsoft.com/office/drawing/2014/main" id="{C4166AD7-FBEE-CC46-8E5C-C93015F68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" t="39531" b="35149"/>
          <a:stretch/>
        </p:blipFill>
        <p:spPr bwMode="auto">
          <a:xfrm>
            <a:off x="535338" y="4754562"/>
            <a:ext cx="5117318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75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F37E-1EB9-0448-AECE-EF5BC926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duration t-test: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500E03E-3939-FF49-9F6D-E5F470108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2016" y="1690688"/>
            <a:ext cx="580178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F8DFE-6A37-2A42-B673-7D9A8230CF07}"/>
              </a:ext>
            </a:extLst>
          </p:cNvPr>
          <p:cNvSpPr txBox="1"/>
          <p:nvPr/>
        </p:nvSpPr>
        <p:spPr>
          <a:xfrm>
            <a:off x="838200" y="1690688"/>
            <a:ext cx="45650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test will compare the duration of stride of the control and experimental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Stride duration is measured when the back right toe lifts off the ground until the toe is placed back down after the 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expected the DREADD-infused rats to have notably faster strides, implying that their gait perception was improving as a byproduct of DREADD infusion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see faster stride duration in DREADD-infused rats, but due to a small sample size, we cannot be sure that it is truly significant yet.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T-test p-</a:t>
            </a:r>
            <a:r>
              <a:rPr lang="en-US" dirty="0" err="1"/>
              <a:t>val</a:t>
            </a:r>
            <a:r>
              <a:rPr lang="en-US" dirty="0"/>
              <a:t>: 0.2525</a:t>
            </a:r>
          </a:p>
        </p:txBody>
      </p:sp>
    </p:spTree>
    <p:extLst>
      <p:ext uri="{BB962C8B-B14F-4D97-AF65-F5344CB8AC3E}">
        <p14:creationId xmlns:p14="http://schemas.microsoft.com/office/powerpoint/2010/main" val="233352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46DE-F07B-5E43-AB5D-ADAF6CE8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5FF9-A942-8A40-9145-70B6DEA2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DREADD animals, the withdrawal of CNO (our activator drug) seems to have little effect on mobility, specifically on the </a:t>
            </a:r>
            <a:r>
              <a:rPr lang="en-US" dirty="0" err="1"/>
              <a:t>asis</a:t>
            </a:r>
            <a:r>
              <a:rPr lang="en-US" dirty="0"/>
              <a:t> height</a:t>
            </a:r>
          </a:p>
          <a:p>
            <a:pPr lvl="1"/>
            <a:r>
              <a:rPr lang="en-US" dirty="0"/>
              <a:t>This is disappointing because we had hoped to see a notable increase in the general mobility of the rats</a:t>
            </a:r>
          </a:p>
          <a:p>
            <a:r>
              <a:rPr lang="en-US" dirty="0"/>
              <a:t>We receive good news, however, from our control group that saw no improvement at all</a:t>
            </a:r>
          </a:p>
          <a:p>
            <a:pPr lvl="1"/>
            <a:r>
              <a:rPr lang="en-US" dirty="0"/>
              <a:t>This means that our activation drug is not causing any independent changes in mobility</a:t>
            </a:r>
          </a:p>
          <a:p>
            <a:pPr lvl="1"/>
            <a:r>
              <a:rPr lang="en-US" dirty="0"/>
              <a:t>This ensures that our use of DREADDs and CNO are entirely dependent on each other and is a very good factor to check</a:t>
            </a:r>
          </a:p>
        </p:txBody>
      </p:sp>
    </p:spTree>
    <p:extLst>
      <p:ext uri="{BB962C8B-B14F-4D97-AF65-F5344CB8AC3E}">
        <p14:creationId xmlns:p14="http://schemas.microsoft.com/office/powerpoint/2010/main" val="390488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324B-1917-2340-A22B-95288A7D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B3B2-3399-9D42-82E4-1BDED423B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3857" cy="4351338"/>
          </a:xfrm>
        </p:spPr>
        <p:txBody>
          <a:bodyPr/>
          <a:lstStyle/>
          <a:p>
            <a:r>
              <a:rPr lang="en-US" dirty="0"/>
              <a:t>Perform another batch of experiments to increase control population</a:t>
            </a:r>
          </a:p>
          <a:p>
            <a:r>
              <a:rPr lang="en-US" dirty="0"/>
              <a:t>Cross-analyze other gait parameters such as knee angle, knee height, stride length, etc.</a:t>
            </a:r>
          </a:p>
          <a:p>
            <a:pPr lvl="1"/>
            <a:r>
              <a:rPr lang="en-US" dirty="0"/>
              <a:t>Hopefully, we will see a notable improvement in another parameter that we overlooked initially that occurs as a byproduct of DREADD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16D81-00E9-284A-8B62-D34FBD7D3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20" y="1027906"/>
            <a:ext cx="4831080" cy="483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8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B0EE-2EF0-9D41-A8BC-A8441313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EFA22-6041-DA4C-8BF1-6608AF827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0349" cy="4351338"/>
          </a:xfrm>
        </p:spPr>
        <p:txBody>
          <a:bodyPr/>
          <a:lstStyle/>
          <a:p>
            <a:r>
              <a:rPr lang="en-US" dirty="0"/>
              <a:t>Dr. Andrew Spence</a:t>
            </a:r>
          </a:p>
          <a:p>
            <a:r>
              <a:rPr lang="en-US" dirty="0"/>
              <a:t>Dr. Jody Hey</a:t>
            </a:r>
          </a:p>
          <a:p>
            <a:r>
              <a:rPr lang="en-US" dirty="0"/>
              <a:t>George </a:t>
            </a:r>
            <a:r>
              <a:rPr lang="en-US" dirty="0" err="1"/>
              <a:t>Moukarzel</a:t>
            </a:r>
            <a:r>
              <a:rPr lang="en-US" dirty="0"/>
              <a:t>, PhD Candidate</a:t>
            </a:r>
          </a:p>
          <a:p>
            <a:r>
              <a:rPr lang="en-US" dirty="0"/>
              <a:t>Kathy Keefe, PhD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C9731-89F2-434A-9432-D8389FF5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4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A806-1751-3E4E-A0AB-1834BE6E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 Research in Dr. Spence’s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9159-6636-4C47-A9E7-66B4FEFA0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200" y="1825625"/>
            <a:ext cx="6578600" cy="4351338"/>
          </a:xfrm>
        </p:spPr>
        <p:txBody>
          <a:bodyPr/>
          <a:lstStyle/>
          <a:p>
            <a:r>
              <a:rPr lang="en-US" dirty="0"/>
              <a:t>Dr. Spence’s lab focuses on locomotor </a:t>
            </a:r>
            <a:r>
              <a:rPr lang="en-US" dirty="0" err="1"/>
              <a:t>neuromechanics</a:t>
            </a:r>
            <a:r>
              <a:rPr lang="en-US" dirty="0"/>
              <a:t> and spinal cord injury.</a:t>
            </a:r>
          </a:p>
          <a:p>
            <a:r>
              <a:rPr lang="en-US" dirty="0"/>
              <a:t>He has studied and is maintaining a variety of projects which include:</a:t>
            </a:r>
          </a:p>
          <a:p>
            <a:pPr lvl="1"/>
            <a:r>
              <a:rPr lang="en-US" dirty="0"/>
              <a:t>Movement science via gait analysis and use of molecular genetic tools (primarily optogenetics and DREADDs)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269AA-A80F-7146-968C-719B9EBC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07"/>
          <a:stretch/>
        </p:blipFill>
        <p:spPr>
          <a:xfrm>
            <a:off x="736825" y="1825625"/>
            <a:ext cx="4038375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3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FB5B-1E47-DC42-9638-23FFBF32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recent study: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F6FB6-1B9F-F441-BBAE-1D3AD7AC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0874" cy="4351338"/>
          </a:xfrm>
        </p:spPr>
        <p:txBody>
          <a:bodyPr/>
          <a:lstStyle/>
          <a:p>
            <a:r>
              <a:rPr lang="en-US" dirty="0"/>
              <a:t>Currently prioritizing a contusion study</a:t>
            </a:r>
          </a:p>
          <a:p>
            <a:pPr lvl="1"/>
            <a:r>
              <a:rPr lang="en-US" dirty="0"/>
              <a:t>Contusions are bruised tissues that occur when blood capillaries have been ruptured</a:t>
            </a:r>
          </a:p>
          <a:p>
            <a:pPr lvl="1"/>
            <a:r>
              <a:rPr lang="en-US" dirty="0"/>
              <a:t>Think punches, falls, black eyes, etc.</a:t>
            </a:r>
          </a:p>
          <a:p>
            <a:pPr lvl="1"/>
            <a:r>
              <a:rPr lang="en-US" dirty="0"/>
              <a:t>Spinal contusions result in bruised—contused–spinal tissue and subsequently causes a variety of movement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9F9D2-1A0D-2446-B0F5-BE187B4F8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19" b="20319"/>
          <a:stretch/>
        </p:blipFill>
        <p:spPr>
          <a:xfrm>
            <a:off x="7289074" y="2101941"/>
            <a:ext cx="4653778" cy="32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2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163F-A251-6A4B-BF8C-434DCA3E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Spinal cord injuries and spinal contusions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F2ED4-358C-8442-9E16-0B293CF6D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25988" cy="4351338"/>
          </a:xfrm>
        </p:spPr>
        <p:txBody>
          <a:bodyPr/>
          <a:lstStyle/>
          <a:p>
            <a:r>
              <a:rPr lang="en-US" dirty="0"/>
              <a:t>Two main categories of spinal cord injuries (SCIs)</a:t>
            </a:r>
          </a:p>
          <a:p>
            <a:pPr lvl="1"/>
            <a:r>
              <a:rPr lang="en-US" dirty="0"/>
              <a:t>Complete – occurs when the tissue of the cord is entirely severed</a:t>
            </a:r>
          </a:p>
          <a:p>
            <a:pPr lvl="1"/>
            <a:r>
              <a:rPr lang="en-US" dirty="0"/>
              <a:t>Incomplete – occurs when the tissue is damaged but still spared</a:t>
            </a:r>
          </a:p>
          <a:p>
            <a:r>
              <a:rPr lang="en-US" dirty="0"/>
              <a:t>Incomplete spinal cord injuries result in a loss of motion (but not complete loss) below the affected area. </a:t>
            </a:r>
          </a:p>
          <a:p>
            <a:pPr lvl="1"/>
            <a:r>
              <a:rPr lang="en-US" dirty="0"/>
              <a:t>Most commonly occur in elderly patients after a traumatic fall or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2D7D0-4334-1B4C-B59E-31AEEBABF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47" y="1874044"/>
            <a:ext cx="4495800" cy="4254500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EE37EBCA-0570-9443-8C4A-FA843B27F048}"/>
              </a:ext>
            </a:extLst>
          </p:cNvPr>
          <p:cNvSpPr/>
          <p:nvPr/>
        </p:nvSpPr>
        <p:spPr>
          <a:xfrm>
            <a:off x="8588188" y="2940422"/>
            <a:ext cx="1900518" cy="1810871"/>
          </a:xfrm>
          <a:prstGeom prst="donut">
            <a:avLst>
              <a:gd name="adj" fmla="val 51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3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CFFF-5BCE-9B4F-ACEF-1BDF02EB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DREADDs, a brief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7C336-D623-CF45-B617-B596D3AA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Spence lab utilizes DREADDs (Designer Receptors Exclusively Activated by Designer Drugs) to target specific neural activation</a:t>
            </a:r>
          </a:p>
          <a:p>
            <a:r>
              <a:rPr lang="en-US" dirty="0"/>
              <a:t> These drugs bypass all off-target effects, since they are not found anywhere in the body</a:t>
            </a:r>
          </a:p>
          <a:p>
            <a:r>
              <a:rPr lang="en-US" dirty="0"/>
              <a:t>The Designer Drug only activates the Designer Receptor </a:t>
            </a:r>
          </a:p>
          <a:p>
            <a:r>
              <a:rPr lang="en-US" dirty="0"/>
              <a:t>To summarize, we place receptors that have no effect on the body in a location that has neurons that we want to influence and then inject an inert ligand that will activate (or inhibit) our neurons of focus.</a:t>
            </a:r>
          </a:p>
        </p:txBody>
      </p:sp>
    </p:spTree>
    <p:extLst>
      <p:ext uri="{BB962C8B-B14F-4D97-AF65-F5344CB8AC3E}">
        <p14:creationId xmlns:p14="http://schemas.microsoft.com/office/powerpoint/2010/main" val="370302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80DE-C3D2-7842-8941-B8048420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D7CD0-FA17-2E4B-8E68-4957F1409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rats are trained to walk for short bursts of time on an automated treadmill</a:t>
            </a:r>
          </a:p>
          <a:p>
            <a:pPr lvl="1"/>
            <a:r>
              <a:rPr lang="en-US" dirty="0"/>
              <a:t>Done via behavioral training, motivated with Reese’s Puffs</a:t>
            </a:r>
          </a:p>
          <a:p>
            <a:pPr lvl="1"/>
            <a:r>
              <a:rPr lang="en-US" dirty="0"/>
              <a:t>Gait analysis recorded over 5 different speeds with their natural gait (19.7 cm/s) as the median speed</a:t>
            </a:r>
          </a:p>
          <a:p>
            <a:r>
              <a:rPr lang="en-US" dirty="0"/>
              <a:t>Gait recordings begin at week 3 after the contusion (full 8 weeks of training)</a:t>
            </a:r>
          </a:p>
          <a:p>
            <a:r>
              <a:rPr lang="en-US" dirty="0"/>
              <a:t>Studies on week 6, week 7, and week 8 to study the effects of withdrawal from treatment</a:t>
            </a:r>
          </a:p>
        </p:txBody>
      </p:sp>
    </p:spTree>
    <p:extLst>
      <p:ext uri="{BB962C8B-B14F-4D97-AF65-F5344CB8AC3E}">
        <p14:creationId xmlns:p14="http://schemas.microsoft.com/office/powerpoint/2010/main" val="16587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A46A6-8B0F-9C4B-80C4-03ED96A3D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hypothesis: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FBFDC-6C75-2C4F-85BF-2757DE14A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experimental rats have DREADDs </a:t>
            </a:r>
          </a:p>
          <a:p>
            <a:pPr lvl="1"/>
            <a:r>
              <a:rPr lang="en-US" dirty="0"/>
              <a:t>DREADDs are a class of artificially engineered protein receptors that are selectively activated by certain ligands</a:t>
            </a:r>
          </a:p>
          <a:p>
            <a:r>
              <a:rPr lang="en-US" dirty="0"/>
              <a:t>The control rats receive the activator drug but lack the designer receptors</a:t>
            </a:r>
          </a:p>
          <a:p>
            <a:r>
              <a:rPr lang="en-US" dirty="0"/>
              <a:t>We hope to see an increase in motion of the lower limbs of the rats post-DREADD infusion and a near-stagnant recovery of the rats that do not have DREADDs infused</a:t>
            </a:r>
          </a:p>
          <a:p>
            <a:r>
              <a:rPr lang="en-US" dirty="0"/>
              <a:t>It will be important to note the improvement of the control rats as well to ensure that our activator drug is not causing improvement on its 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8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018D-C219-F84F-925A-1ED78E54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Gait of rat post-contusion surgery (week 6):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32D37-8EA9-684D-BB18-7064ECEAF4F0}"/>
              </a:ext>
            </a:extLst>
          </p:cNvPr>
          <p:cNvSpPr txBox="1"/>
          <p:nvPr/>
        </p:nvSpPr>
        <p:spPr>
          <a:xfrm>
            <a:off x="838200" y="5790171"/>
            <a:ext cx="511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Recording of rat 405’s gait after its contusion surgery.</a:t>
            </a:r>
          </a:p>
        </p:txBody>
      </p:sp>
      <p:pic>
        <p:nvPicPr>
          <p:cNvPr id="3" name="cb3_week6_cam3_rat414_2021-05-12_11_09_17_fr_wbgam_h264_nearlossless_safeDLC_resnet50_Kathy_test2Aug19shuffle1_200000_labeled.mp4" descr="cb3_week6_cam3_rat414_2021-05-12_11_09_17_fr_wbgam_h264_nearlossless_safeDLC_resnet50_Kathy_test2Aug19shuffle1_200000_labeled.mp4">
            <a:hlinkClick r:id="" action="ppaction://media"/>
            <a:extLst>
              <a:ext uri="{FF2B5EF4-FFF2-40B4-BE49-F238E27FC236}">
                <a16:creationId xmlns:a16="http://schemas.microsoft.com/office/drawing/2014/main" id="{0FC27546-08E4-794D-9B08-7C56B8C1F9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22984"/>
            <a:ext cx="12192000" cy="4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AF98-5B26-134D-AF4A-E7907778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Gait of rat post-contusion surgery (week 8):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A6C4C-E344-2947-A6D9-A7AA9B4D289C}"/>
              </a:ext>
            </a:extLst>
          </p:cNvPr>
          <p:cNvSpPr txBox="1"/>
          <p:nvPr/>
        </p:nvSpPr>
        <p:spPr>
          <a:xfrm>
            <a:off x="838200" y="5790171"/>
            <a:ext cx="511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Recording of rat 405’s gait after its contusion surgery.</a:t>
            </a:r>
          </a:p>
        </p:txBody>
      </p:sp>
      <p:pic>
        <p:nvPicPr>
          <p:cNvPr id="3" name="cb3_week8_cam3_rat414_2021-05-26_11_33_50_fr_wbgam_h264_nearlossless_safeDLC_resnet50_redonblackJul8shuffle1_200000_labeled.mp4" descr="cb3_week8_cam3_rat414_2021-05-26_11_33_50_fr_wbgam_h264_nearlossless_safeDLC_resnet50_redonblackJul8shuffle1_200000_labeled.mp4">
            <a:hlinkClick r:id="" action="ppaction://media"/>
            <a:extLst>
              <a:ext uri="{FF2B5EF4-FFF2-40B4-BE49-F238E27FC236}">
                <a16:creationId xmlns:a16="http://schemas.microsoft.com/office/drawing/2014/main" id="{712D5FD8-07A8-064D-8727-CFCEFB9FA5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22984"/>
            <a:ext cx="12192000" cy="4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5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{45D1A8B9-5B3F-E448-8730-B3AD07C0BD2C}tf10001120</Template>
  <TotalTime>481</TotalTime>
  <Words>1083</Words>
  <Application>Microsoft Macintosh PowerPoint</Application>
  <PresentationFormat>Widescreen</PresentationFormat>
  <Paragraphs>99</Paragraphs>
  <Slides>16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Gill Sans MT</vt:lpstr>
      <vt:lpstr>Parcel</vt:lpstr>
      <vt:lpstr>Office Theme</vt:lpstr>
      <vt:lpstr>Spinal cord injury (SCI) analysis using a Python class system</vt:lpstr>
      <vt:lpstr>SCI Research in Dr. Spence’s Lab</vt:lpstr>
      <vt:lpstr>Most recent study:</vt:lpstr>
      <vt:lpstr>Spinal cord injuries and spinal contusions</vt:lpstr>
      <vt:lpstr>DREADDs, a brief overview:</vt:lpstr>
      <vt:lpstr>Experimental setup:</vt:lpstr>
      <vt:lpstr>Experimental hypothesis:</vt:lpstr>
      <vt:lpstr>Gait of rat post-contusion surgery (week 6):</vt:lpstr>
      <vt:lpstr>Gait of rat post-contusion surgery (week 8):</vt:lpstr>
      <vt:lpstr>Final Project Proposal:</vt:lpstr>
      <vt:lpstr>Two-way Repeated Measures ANOVA</vt:lpstr>
      <vt:lpstr>Ankle angle t-test:</vt:lpstr>
      <vt:lpstr>Step duration t-test:</vt:lpstr>
      <vt:lpstr>Conclusions:</vt:lpstr>
      <vt:lpstr>Future plans:</vt:lpstr>
      <vt:lpstr>Acknowledgements: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Spinal cord injury (SCI) analysis using a Python class system</dc:title>
  <dc:creator>Gavin Thomas Koma</dc:creator>
  <cp:lastModifiedBy>Gavin Thomas Koma</cp:lastModifiedBy>
  <cp:revision>6</cp:revision>
  <dcterms:created xsi:type="dcterms:W3CDTF">2021-11-30T00:53:01Z</dcterms:created>
  <dcterms:modified xsi:type="dcterms:W3CDTF">2021-12-01T23:33:32Z</dcterms:modified>
</cp:coreProperties>
</file>